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68" r:id="rId3"/>
    <p:sldId id="277" r:id="rId4"/>
    <p:sldId id="278" r:id="rId5"/>
    <p:sldId id="289" r:id="rId6"/>
    <p:sldId id="279" r:id="rId7"/>
    <p:sldId id="280" r:id="rId8"/>
    <p:sldId id="281" r:id="rId9"/>
    <p:sldId id="269" r:id="rId10"/>
    <p:sldId id="266" r:id="rId11"/>
    <p:sldId id="270" r:id="rId12"/>
    <p:sldId id="282" r:id="rId13"/>
    <p:sldId id="283" r:id="rId14"/>
    <p:sldId id="284" r:id="rId15"/>
    <p:sldId id="285" r:id="rId16"/>
    <p:sldId id="286" r:id="rId17"/>
    <p:sldId id="271" r:id="rId18"/>
    <p:sldId id="274" r:id="rId19"/>
    <p:sldId id="275" r:id="rId20"/>
    <p:sldId id="259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561BC-B77A-405B-AD65-DDABB712726F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53B59E90-A117-4C37-BCAD-F686CEC1EC38}">
      <dgm:prSet phldrT="[Testo]" custT="1"/>
      <dgm:spPr/>
      <dgm:t>
        <a:bodyPr/>
        <a:lstStyle/>
        <a:p>
          <a:r>
            <a:rPr lang="it-IT" sz="1000" dirty="0">
              <a:latin typeface="Arial" pitchFamily="34" charset="0"/>
              <a:cs typeface="Arial" pitchFamily="34" charset="0"/>
            </a:rPr>
            <a:t>3 Eventi </a:t>
          </a:r>
          <a:r>
            <a:rPr lang="it-IT" sz="1000" dirty="0" smtClean="0">
              <a:latin typeface="Arial" pitchFamily="34" charset="0"/>
              <a:cs typeface="Arial" pitchFamily="34" charset="0"/>
            </a:rPr>
            <a:t>Istituzionali</a:t>
          </a:r>
          <a:endParaRPr lang="it-IT" sz="1000" dirty="0">
            <a:latin typeface="Arial" pitchFamily="34" charset="0"/>
            <a:cs typeface="Arial" pitchFamily="34" charset="0"/>
          </a:endParaRPr>
        </a:p>
      </dgm:t>
    </dgm:pt>
    <dgm:pt modelId="{B7ADD314-AA54-4E6E-93D6-5D9B63F778A8}" type="parTrans" cxnId="{413D405A-83F1-476F-8A00-224DA99C3C4F}">
      <dgm:prSet/>
      <dgm:spPr/>
      <dgm:t>
        <a:bodyPr/>
        <a:lstStyle/>
        <a:p>
          <a:endParaRPr lang="it-IT"/>
        </a:p>
      </dgm:t>
    </dgm:pt>
    <dgm:pt modelId="{36F475D4-09B6-4ACA-A349-289D108BA644}" type="sibTrans" cxnId="{413D405A-83F1-476F-8A00-224DA99C3C4F}">
      <dgm:prSet/>
      <dgm:spPr/>
      <dgm:t>
        <a:bodyPr/>
        <a:lstStyle/>
        <a:p>
          <a:endParaRPr lang="it-IT"/>
        </a:p>
      </dgm:t>
    </dgm:pt>
    <dgm:pt modelId="{C30D04A0-CCEE-4640-BB24-EDE78AC4C268}">
      <dgm:prSet phldrT="[Testo]" custT="1"/>
      <dgm:spPr/>
      <dgm:t>
        <a:bodyPr/>
        <a:lstStyle/>
        <a:p>
          <a:r>
            <a:rPr lang="it-IT" sz="1000">
              <a:latin typeface="Arial" pitchFamily="34" charset="0"/>
              <a:cs typeface="Arial" pitchFamily="34" charset="0"/>
            </a:rPr>
            <a:t>5 Convegni Principali</a:t>
          </a:r>
        </a:p>
      </dgm:t>
    </dgm:pt>
    <dgm:pt modelId="{2CAAB18F-EE07-404E-AD27-A6D08A1FDA88}" type="parTrans" cxnId="{CF643659-0A0A-46CF-AC27-6F89EA1ED574}">
      <dgm:prSet/>
      <dgm:spPr/>
      <dgm:t>
        <a:bodyPr/>
        <a:lstStyle/>
        <a:p>
          <a:endParaRPr lang="it-IT"/>
        </a:p>
      </dgm:t>
    </dgm:pt>
    <dgm:pt modelId="{7664E31B-1F45-462F-9837-061142138799}" type="sibTrans" cxnId="{CF643659-0A0A-46CF-AC27-6F89EA1ED574}">
      <dgm:prSet/>
      <dgm:spPr/>
      <dgm:t>
        <a:bodyPr/>
        <a:lstStyle/>
        <a:p>
          <a:endParaRPr lang="it-IT"/>
        </a:p>
      </dgm:t>
    </dgm:pt>
    <dgm:pt modelId="{5EA2AA60-49EE-486B-88D7-F07BC58B5113}">
      <dgm:prSet phldrT="[Testo]" custT="1"/>
      <dgm:spPr/>
      <dgm:t>
        <a:bodyPr/>
        <a:lstStyle/>
        <a:p>
          <a:r>
            <a:rPr lang="it-IT" sz="1000">
              <a:latin typeface="Arial" pitchFamily="34" charset="0"/>
              <a:cs typeface="Arial" pitchFamily="34" charset="0"/>
            </a:rPr>
            <a:t>18 Seminari e Workshop</a:t>
          </a:r>
        </a:p>
      </dgm:t>
    </dgm:pt>
    <dgm:pt modelId="{3A5DD17F-132E-423F-B8C6-AE301A4609AD}" type="parTrans" cxnId="{EC9E33E5-9DDC-465D-8395-924B4C26B02C}">
      <dgm:prSet/>
      <dgm:spPr/>
      <dgm:t>
        <a:bodyPr/>
        <a:lstStyle/>
        <a:p>
          <a:endParaRPr lang="it-IT"/>
        </a:p>
      </dgm:t>
    </dgm:pt>
    <dgm:pt modelId="{A3B57727-FC55-4ADA-8AF4-0CD364074B46}" type="sibTrans" cxnId="{EC9E33E5-9DDC-465D-8395-924B4C26B02C}">
      <dgm:prSet/>
      <dgm:spPr/>
      <dgm:t>
        <a:bodyPr/>
        <a:lstStyle/>
        <a:p>
          <a:endParaRPr lang="it-IT"/>
        </a:p>
      </dgm:t>
    </dgm:pt>
    <dgm:pt modelId="{8F2A3BDD-B99A-412F-9E78-6B2A70C4614F}">
      <dgm:prSet phldrT="[Testo]" custT="1"/>
      <dgm:spPr/>
      <dgm:t>
        <a:bodyPr/>
        <a:lstStyle/>
        <a:p>
          <a:r>
            <a:rPr lang="it-IT" sz="1100" b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Oltre 100 relatori per 25 momenti di Meeting</a:t>
          </a:r>
        </a:p>
      </dgm:t>
    </dgm:pt>
    <dgm:pt modelId="{D047784E-FB2D-44B2-B722-51E79279AE90}" type="parTrans" cxnId="{FD21D07C-9E83-4FB0-9E03-8D91A3578A8D}">
      <dgm:prSet/>
      <dgm:spPr/>
      <dgm:t>
        <a:bodyPr/>
        <a:lstStyle/>
        <a:p>
          <a:endParaRPr lang="it-IT"/>
        </a:p>
      </dgm:t>
    </dgm:pt>
    <dgm:pt modelId="{D0FADD0A-D503-4BE8-90B2-1EEB964D3365}" type="sibTrans" cxnId="{FD21D07C-9E83-4FB0-9E03-8D91A3578A8D}">
      <dgm:prSet/>
      <dgm:spPr/>
      <dgm:t>
        <a:bodyPr/>
        <a:lstStyle/>
        <a:p>
          <a:endParaRPr lang="it-IT"/>
        </a:p>
      </dgm:t>
    </dgm:pt>
    <dgm:pt modelId="{99FA68B5-96C2-4D88-8BB7-93D67740EB1A}">
      <dgm:prSet phldrT="[Testo]" custT="1"/>
      <dgm:spPr/>
      <dgm:t>
        <a:bodyPr/>
        <a:lstStyle/>
        <a:p>
          <a:r>
            <a:rPr lang="it-IT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Oltre 80 espositori </a:t>
          </a:r>
          <a:r>
            <a:rPr lang="it-IT" sz="11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con postazioni informatiche per informazioni e estratti conti previdenziali in "diretta"</a:t>
          </a:r>
          <a:r>
            <a:rPr lang="it-IT" sz="1100" dirty="0"/>
            <a:t> </a:t>
          </a:r>
        </a:p>
      </dgm:t>
    </dgm:pt>
    <dgm:pt modelId="{AF27C604-DA88-492D-9C9D-0B44961CBA71}" type="parTrans" cxnId="{DEAA826B-1A9C-46E2-B46E-004D3A182699}">
      <dgm:prSet/>
      <dgm:spPr/>
      <dgm:t>
        <a:bodyPr/>
        <a:lstStyle/>
        <a:p>
          <a:endParaRPr lang="it-IT"/>
        </a:p>
      </dgm:t>
    </dgm:pt>
    <dgm:pt modelId="{2B1D5235-7D3D-44C4-8E8A-0C97B488092C}" type="sibTrans" cxnId="{DEAA826B-1A9C-46E2-B46E-004D3A182699}">
      <dgm:prSet/>
      <dgm:spPr/>
      <dgm:t>
        <a:bodyPr/>
        <a:lstStyle/>
        <a:p>
          <a:endParaRPr lang="it-IT"/>
        </a:p>
      </dgm:t>
    </dgm:pt>
    <dgm:pt modelId="{AEE77899-F8F9-452F-808A-81A9E05AD791}">
      <dgm:prSet phldrT="[Testo]" custT="1"/>
      <dgm:spPr/>
      <dgm:t>
        <a:bodyPr/>
        <a:lstStyle/>
        <a:p>
          <a:r>
            <a:rPr lang="it-IT" sz="1100" b="1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“Verso una nuova formula di Welfare Mix: un ritorno a Adriano Olivetti”</a:t>
          </a:r>
        </a:p>
        <a:p>
          <a:r>
            <a:rPr lang="it-IT" sz="1000" b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Una Mostra culturale storico fotografica sulle buone pratiche di Welfare Integrativo di ieri e di oggi</a:t>
          </a:r>
        </a:p>
      </dgm:t>
    </dgm:pt>
    <dgm:pt modelId="{6BC2D5BB-FFD5-4B5D-B6A1-C6AA38B20B31}" type="parTrans" cxnId="{DAE38246-74C4-4621-83CE-00F8CF5D83BC}">
      <dgm:prSet/>
      <dgm:spPr/>
      <dgm:t>
        <a:bodyPr/>
        <a:lstStyle/>
        <a:p>
          <a:endParaRPr lang="it-IT"/>
        </a:p>
      </dgm:t>
    </dgm:pt>
    <dgm:pt modelId="{340CAD46-92A6-48A0-BA19-7AC21B8572CC}" type="sibTrans" cxnId="{DAE38246-74C4-4621-83CE-00F8CF5D83BC}">
      <dgm:prSet/>
      <dgm:spPr/>
      <dgm:t>
        <a:bodyPr/>
        <a:lstStyle/>
        <a:p>
          <a:endParaRPr lang="it-IT"/>
        </a:p>
      </dgm:t>
    </dgm:pt>
    <dgm:pt modelId="{C085E096-0DBE-4B81-9CDB-408D164DEE51}">
      <dgm:prSet phldrT="[Testo]" custT="1"/>
      <dgm:spPr/>
      <dgm:t>
        <a:bodyPr/>
        <a:lstStyle/>
        <a:p>
          <a:r>
            <a:rPr lang="it-IT" sz="11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"Mettiti in gioco: pensa sociale, progetta il futuro e COMUNICALO!" </a:t>
          </a:r>
        </a:p>
        <a:p>
          <a:r>
            <a:rPr lang="it-IT" sz="1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Due gare per coinvolgere il mondo degli studenti </a:t>
          </a:r>
          <a:r>
            <a:rPr lang="it-IT" sz="10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di Scuole Secondarie e Università a </a:t>
          </a:r>
          <a:r>
            <a:rPr lang="it-IT" sz="10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pensare previdente</a:t>
          </a:r>
          <a:r>
            <a:rPr lang="it-IT" sz="10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.</a:t>
          </a:r>
          <a:endParaRPr lang="it-IT" sz="10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303B949C-11BC-40DF-AE74-A1356C30B91B}" type="parTrans" cxnId="{5AA6AE2D-1BFC-4224-B054-07B4AA789843}">
      <dgm:prSet/>
      <dgm:spPr/>
      <dgm:t>
        <a:bodyPr/>
        <a:lstStyle/>
        <a:p>
          <a:endParaRPr lang="it-IT"/>
        </a:p>
      </dgm:t>
    </dgm:pt>
    <dgm:pt modelId="{D4B58452-171D-42F4-9785-E295820128A4}" type="sibTrans" cxnId="{5AA6AE2D-1BFC-4224-B054-07B4AA789843}">
      <dgm:prSet/>
      <dgm:spPr/>
      <dgm:t>
        <a:bodyPr/>
        <a:lstStyle/>
        <a:p>
          <a:endParaRPr lang="it-IT"/>
        </a:p>
      </dgm:t>
    </dgm:pt>
    <dgm:pt modelId="{52833479-4AA3-47C7-B682-B15D91A331A2}" type="pres">
      <dgm:prSet presAssocID="{3E5561BC-B77A-405B-AD65-DDABB71272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39F770B-843A-45E0-AC3E-AD211BDE6291}" type="pres">
      <dgm:prSet presAssocID="{C085E096-0DBE-4B81-9CDB-408D164DEE51}" presName="boxAndChildren" presStyleCnt="0"/>
      <dgm:spPr/>
    </dgm:pt>
    <dgm:pt modelId="{73B93678-5C61-4616-91CA-929753642C6F}" type="pres">
      <dgm:prSet presAssocID="{C085E096-0DBE-4B81-9CDB-408D164DEE51}" presName="parentTextBox" presStyleLbl="node1" presStyleIdx="0" presStyleCnt="4"/>
      <dgm:spPr/>
      <dgm:t>
        <a:bodyPr/>
        <a:lstStyle/>
        <a:p>
          <a:endParaRPr lang="it-IT"/>
        </a:p>
      </dgm:t>
    </dgm:pt>
    <dgm:pt modelId="{AC1C2A1C-EF3B-469A-838E-1E46792AC12F}" type="pres">
      <dgm:prSet presAssocID="{340CAD46-92A6-48A0-BA19-7AC21B8572CC}" presName="sp" presStyleCnt="0"/>
      <dgm:spPr/>
    </dgm:pt>
    <dgm:pt modelId="{9CB60AB3-D053-4985-A827-FA18801DE254}" type="pres">
      <dgm:prSet presAssocID="{AEE77899-F8F9-452F-808A-81A9E05AD791}" presName="arrowAndChildren" presStyleCnt="0"/>
      <dgm:spPr/>
    </dgm:pt>
    <dgm:pt modelId="{F760B62C-16BE-485C-BC9E-347D490E8F41}" type="pres">
      <dgm:prSet presAssocID="{AEE77899-F8F9-452F-808A-81A9E05AD791}" presName="parentTextArrow" presStyleLbl="node1" presStyleIdx="1" presStyleCnt="4" custLinFactNeighborX="0"/>
      <dgm:spPr/>
      <dgm:t>
        <a:bodyPr/>
        <a:lstStyle/>
        <a:p>
          <a:endParaRPr lang="it-IT"/>
        </a:p>
      </dgm:t>
    </dgm:pt>
    <dgm:pt modelId="{EB9828F9-1F91-413E-B62B-FB9CE0A2767C}" type="pres">
      <dgm:prSet presAssocID="{D0FADD0A-D503-4BE8-90B2-1EEB964D3365}" presName="sp" presStyleCnt="0"/>
      <dgm:spPr/>
    </dgm:pt>
    <dgm:pt modelId="{65C11066-838F-410A-9FBA-90A4C574EEFF}" type="pres">
      <dgm:prSet presAssocID="{8F2A3BDD-B99A-412F-9E78-6B2A70C4614F}" presName="arrowAndChildren" presStyleCnt="0"/>
      <dgm:spPr/>
    </dgm:pt>
    <dgm:pt modelId="{5EB32DC9-7E11-44E9-A66F-20974190B64D}" type="pres">
      <dgm:prSet presAssocID="{8F2A3BDD-B99A-412F-9E78-6B2A70C4614F}" presName="parentTextArrow" presStyleLbl="node1" presStyleIdx="1" presStyleCnt="4"/>
      <dgm:spPr/>
      <dgm:t>
        <a:bodyPr/>
        <a:lstStyle/>
        <a:p>
          <a:endParaRPr lang="it-IT"/>
        </a:p>
      </dgm:t>
    </dgm:pt>
    <dgm:pt modelId="{4748557A-89B9-4FC2-8F95-1E5E2E5FAA7C}" type="pres">
      <dgm:prSet presAssocID="{8F2A3BDD-B99A-412F-9E78-6B2A70C4614F}" presName="arrow" presStyleLbl="node1" presStyleIdx="2" presStyleCnt="4"/>
      <dgm:spPr/>
      <dgm:t>
        <a:bodyPr/>
        <a:lstStyle/>
        <a:p>
          <a:endParaRPr lang="it-IT"/>
        </a:p>
      </dgm:t>
    </dgm:pt>
    <dgm:pt modelId="{67C205E2-50E7-42CF-97AC-4C01ABFB7076}" type="pres">
      <dgm:prSet presAssocID="{8F2A3BDD-B99A-412F-9E78-6B2A70C4614F}" presName="descendantArrow" presStyleCnt="0"/>
      <dgm:spPr/>
    </dgm:pt>
    <dgm:pt modelId="{B910FAFD-7D1D-401D-BFAE-34CF6301DC3C}" type="pres">
      <dgm:prSet presAssocID="{53B59E90-A117-4C37-BCAD-F686CEC1EC38}" presName="childTextArrow" presStyleLbl="fgAccFollowNode1" presStyleIdx="0" presStyleCnt="3" custScaleY="1483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FCE46E-01AA-4F11-804D-D291DBEF18C9}" type="pres">
      <dgm:prSet presAssocID="{C30D04A0-CCEE-4640-BB24-EDE78AC4C268}" presName="childTextArrow" presStyleLbl="fgAccFollowNode1" presStyleIdx="1" presStyleCnt="3" custScaleY="1448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8DA1D1-45A1-47F2-AF9D-741C64D3C2DD}" type="pres">
      <dgm:prSet presAssocID="{5EA2AA60-49EE-486B-88D7-F07BC58B5113}" presName="childTextArrow" presStyleLbl="fgAccFollowNode1" presStyleIdx="2" presStyleCnt="3" custScaleY="1448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4812BD-3644-4434-8C17-8249D168A6C3}" type="pres">
      <dgm:prSet presAssocID="{2B1D5235-7D3D-44C4-8E8A-0C97B488092C}" presName="sp" presStyleCnt="0"/>
      <dgm:spPr/>
    </dgm:pt>
    <dgm:pt modelId="{FF1A1B8B-D6A8-4CC8-A88F-B9E15B4CA578}" type="pres">
      <dgm:prSet presAssocID="{99FA68B5-96C2-4D88-8BB7-93D67740EB1A}" presName="arrowAndChildren" presStyleCnt="0"/>
      <dgm:spPr/>
    </dgm:pt>
    <dgm:pt modelId="{20F07B7F-77C0-4DB7-B7D6-7956818712C6}" type="pres">
      <dgm:prSet presAssocID="{99FA68B5-96C2-4D88-8BB7-93D67740EB1A}" presName="parentTextArrow" presStyleLbl="node1" presStyleIdx="3" presStyleCnt="4" custLinFactNeighborY="-221"/>
      <dgm:spPr/>
      <dgm:t>
        <a:bodyPr/>
        <a:lstStyle/>
        <a:p>
          <a:endParaRPr lang="it-IT"/>
        </a:p>
      </dgm:t>
    </dgm:pt>
  </dgm:ptLst>
  <dgm:cxnLst>
    <dgm:cxn modelId="{CF643659-0A0A-46CF-AC27-6F89EA1ED574}" srcId="{8F2A3BDD-B99A-412F-9E78-6B2A70C4614F}" destId="{C30D04A0-CCEE-4640-BB24-EDE78AC4C268}" srcOrd="1" destOrd="0" parTransId="{2CAAB18F-EE07-404E-AD27-A6D08A1FDA88}" sibTransId="{7664E31B-1F45-462F-9837-061142138799}"/>
    <dgm:cxn modelId="{C1C3539F-7501-45BE-B3F3-370C7DBBC05D}" type="presOf" srcId="{8F2A3BDD-B99A-412F-9E78-6B2A70C4614F}" destId="{4748557A-89B9-4FC2-8F95-1E5E2E5FAA7C}" srcOrd="1" destOrd="0" presId="urn:microsoft.com/office/officeart/2005/8/layout/process4"/>
    <dgm:cxn modelId="{4C290F9C-C649-4070-AC93-18AD1FBBC957}" type="presOf" srcId="{C085E096-0DBE-4B81-9CDB-408D164DEE51}" destId="{73B93678-5C61-4616-91CA-929753642C6F}" srcOrd="0" destOrd="0" presId="urn:microsoft.com/office/officeart/2005/8/layout/process4"/>
    <dgm:cxn modelId="{DAE38246-74C4-4621-83CE-00F8CF5D83BC}" srcId="{3E5561BC-B77A-405B-AD65-DDABB712726F}" destId="{AEE77899-F8F9-452F-808A-81A9E05AD791}" srcOrd="2" destOrd="0" parTransId="{6BC2D5BB-FFD5-4B5D-B6A1-C6AA38B20B31}" sibTransId="{340CAD46-92A6-48A0-BA19-7AC21B8572CC}"/>
    <dgm:cxn modelId="{98F1D838-F5F6-4E55-AA0C-1FFD6DBFC07E}" type="presOf" srcId="{53B59E90-A117-4C37-BCAD-F686CEC1EC38}" destId="{B910FAFD-7D1D-401D-BFAE-34CF6301DC3C}" srcOrd="0" destOrd="0" presId="urn:microsoft.com/office/officeart/2005/8/layout/process4"/>
    <dgm:cxn modelId="{0EF3038D-A9E4-4CF8-824B-BFED364769E5}" type="presOf" srcId="{8F2A3BDD-B99A-412F-9E78-6B2A70C4614F}" destId="{5EB32DC9-7E11-44E9-A66F-20974190B64D}" srcOrd="0" destOrd="0" presId="urn:microsoft.com/office/officeart/2005/8/layout/process4"/>
    <dgm:cxn modelId="{6925C678-D9C9-4D3C-9D8A-3B24F137E3E2}" type="presOf" srcId="{C30D04A0-CCEE-4640-BB24-EDE78AC4C268}" destId="{FAFCE46E-01AA-4F11-804D-D291DBEF18C9}" srcOrd="0" destOrd="0" presId="urn:microsoft.com/office/officeart/2005/8/layout/process4"/>
    <dgm:cxn modelId="{A5F24953-3B52-4DAD-A36B-5032FDC2FCF3}" type="presOf" srcId="{99FA68B5-96C2-4D88-8BB7-93D67740EB1A}" destId="{20F07B7F-77C0-4DB7-B7D6-7956818712C6}" srcOrd="0" destOrd="0" presId="urn:microsoft.com/office/officeart/2005/8/layout/process4"/>
    <dgm:cxn modelId="{EC9E33E5-9DDC-465D-8395-924B4C26B02C}" srcId="{8F2A3BDD-B99A-412F-9E78-6B2A70C4614F}" destId="{5EA2AA60-49EE-486B-88D7-F07BC58B5113}" srcOrd="2" destOrd="0" parTransId="{3A5DD17F-132E-423F-B8C6-AE301A4609AD}" sibTransId="{A3B57727-FC55-4ADA-8AF4-0CD364074B46}"/>
    <dgm:cxn modelId="{5AA6AE2D-1BFC-4224-B054-07B4AA789843}" srcId="{3E5561BC-B77A-405B-AD65-DDABB712726F}" destId="{C085E096-0DBE-4B81-9CDB-408D164DEE51}" srcOrd="3" destOrd="0" parTransId="{303B949C-11BC-40DF-AE74-A1356C30B91B}" sibTransId="{D4B58452-171D-42F4-9785-E295820128A4}"/>
    <dgm:cxn modelId="{311CA30F-1B6C-49E0-B587-112E7A56B6DF}" type="presOf" srcId="{3E5561BC-B77A-405B-AD65-DDABB712726F}" destId="{52833479-4AA3-47C7-B682-B15D91A331A2}" srcOrd="0" destOrd="0" presId="urn:microsoft.com/office/officeart/2005/8/layout/process4"/>
    <dgm:cxn modelId="{DEAA826B-1A9C-46E2-B46E-004D3A182699}" srcId="{3E5561BC-B77A-405B-AD65-DDABB712726F}" destId="{99FA68B5-96C2-4D88-8BB7-93D67740EB1A}" srcOrd="0" destOrd="0" parTransId="{AF27C604-DA88-492D-9C9D-0B44961CBA71}" sibTransId="{2B1D5235-7D3D-44C4-8E8A-0C97B488092C}"/>
    <dgm:cxn modelId="{9A10E613-432A-4A7C-9968-FBCE0246E2F2}" type="presOf" srcId="{5EA2AA60-49EE-486B-88D7-F07BC58B5113}" destId="{FC8DA1D1-45A1-47F2-AF9D-741C64D3C2DD}" srcOrd="0" destOrd="0" presId="urn:microsoft.com/office/officeart/2005/8/layout/process4"/>
    <dgm:cxn modelId="{413D405A-83F1-476F-8A00-224DA99C3C4F}" srcId="{8F2A3BDD-B99A-412F-9E78-6B2A70C4614F}" destId="{53B59E90-A117-4C37-BCAD-F686CEC1EC38}" srcOrd="0" destOrd="0" parTransId="{B7ADD314-AA54-4E6E-93D6-5D9B63F778A8}" sibTransId="{36F475D4-09B6-4ACA-A349-289D108BA644}"/>
    <dgm:cxn modelId="{555E2E35-96A3-4209-99CC-1CA8944E8EAE}" type="presOf" srcId="{AEE77899-F8F9-452F-808A-81A9E05AD791}" destId="{F760B62C-16BE-485C-BC9E-347D490E8F41}" srcOrd="0" destOrd="0" presId="urn:microsoft.com/office/officeart/2005/8/layout/process4"/>
    <dgm:cxn modelId="{FD21D07C-9E83-4FB0-9E03-8D91A3578A8D}" srcId="{3E5561BC-B77A-405B-AD65-DDABB712726F}" destId="{8F2A3BDD-B99A-412F-9E78-6B2A70C4614F}" srcOrd="1" destOrd="0" parTransId="{D047784E-FB2D-44B2-B722-51E79279AE90}" sibTransId="{D0FADD0A-D503-4BE8-90B2-1EEB964D3365}"/>
    <dgm:cxn modelId="{E3A087A9-6DE4-4CA3-9B0F-D7BB0197257D}" type="presParOf" srcId="{52833479-4AA3-47C7-B682-B15D91A331A2}" destId="{A39F770B-843A-45E0-AC3E-AD211BDE6291}" srcOrd="0" destOrd="0" presId="urn:microsoft.com/office/officeart/2005/8/layout/process4"/>
    <dgm:cxn modelId="{1FB730B6-3560-4984-A0B9-176AC07C79D3}" type="presParOf" srcId="{A39F770B-843A-45E0-AC3E-AD211BDE6291}" destId="{73B93678-5C61-4616-91CA-929753642C6F}" srcOrd="0" destOrd="0" presId="urn:microsoft.com/office/officeart/2005/8/layout/process4"/>
    <dgm:cxn modelId="{3702DDB3-9F57-4339-B408-D43ACAC6EBCB}" type="presParOf" srcId="{52833479-4AA3-47C7-B682-B15D91A331A2}" destId="{AC1C2A1C-EF3B-469A-838E-1E46792AC12F}" srcOrd="1" destOrd="0" presId="urn:microsoft.com/office/officeart/2005/8/layout/process4"/>
    <dgm:cxn modelId="{E142CBCB-34B3-4A59-A008-2FB011690207}" type="presParOf" srcId="{52833479-4AA3-47C7-B682-B15D91A331A2}" destId="{9CB60AB3-D053-4985-A827-FA18801DE254}" srcOrd="2" destOrd="0" presId="urn:microsoft.com/office/officeart/2005/8/layout/process4"/>
    <dgm:cxn modelId="{9BA89AC0-6563-42FD-9027-86D63CFE19E4}" type="presParOf" srcId="{9CB60AB3-D053-4985-A827-FA18801DE254}" destId="{F760B62C-16BE-485C-BC9E-347D490E8F41}" srcOrd="0" destOrd="0" presId="urn:microsoft.com/office/officeart/2005/8/layout/process4"/>
    <dgm:cxn modelId="{70B1D7AA-CDFD-493D-A64F-FD7E31F99D92}" type="presParOf" srcId="{52833479-4AA3-47C7-B682-B15D91A331A2}" destId="{EB9828F9-1F91-413E-B62B-FB9CE0A2767C}" srcOrd="3" destOrd="0" presId="urn:microsoft.com/office/officeart/2005/8/layout/process4"/>
    <dgm:cxn modelId="{D2771351-5C5F-4114-8040-F196514E6C74}" type="presParOf" srcId="{52833479-4AA3-47C7-B682-B15D91A331A2}" destId="{65C11066-838F-410A-9FBA-90A4C574EEFF}" srcOrd="4" destOrd="0" presId="urn:microsoft.com/office/officeart/2005/8/layout/process4"/>
    <dgm:cxn modelId="{46206576-E15F-45C8-B35B-33962D31B1A4}" type="presParOf" srcId="{65C11066-838F-410A-9FBA-90A4C574EEFF}" destId="{5EB32DC9-7E11-44E9-A66F-20974190B64D}" srcOrd="0" destOrd="0" presId="urn:microsoft.com/office/officeart/2005/8/layout/process4"/>
    <dgm:cxn modelId="{5CA199E3-9D64-47E9-8C62-4D565FD351DE}" type="presParOf" srcId="{65C11066-838F-410A-9FBA-90A4C574EEFF}" destId="{4748557A-89B9-4FC2-8F95-1E5E2E5FAA7C}" srcOrd="1" destOrd="0" presId="urn:microsoft.com/office/officeart/2005/8/layout/process4"/>
    <dgm:cxn modelId="{7F8689C6-9C67-4F81-A5E8-F0C053B6BB29}" type="presParOf" srcId="{65C11066-838F-410A-9FBA-90A4C574EEFF}" destId="{67C205E2-50E7-42CF-97AC-4C01ABFB7076}" srcOrd="2" destOrd="0" presId="urn:microsoft.com/office/officeart/2005/8/layout/process4"/>
    <dgm:cxn modelId="{AA8521CB-8E92-49E9-9E50-DF0948B66E6E}" type="presParOf" srcId="{67C205E2-50E7-42CF-97AC-4C01ABFB7076}" destId="{B910FAFD-7D1D-401D-BFAE-34CF6301DC3C}" srcOrd="0" destOrd="0" presId="urn:microsoft.com/office/officeart/2005/8/layout/process4"/>
    <dgm:cxn modelId="{17E65EC1-1584-46BD-A14C-2532AB2DB240}" type="presParOf" srcId="{67C205E2-50E7-42CF-97AC-4C01ABFB7076}" destId="{FAFCE46E-01AA-4F11-804D-D291DBEF18C9}" srcOrd="1" destOrd="0" presId="urn:microsoft.com/office/officeart/2005/8/layout/process4"/>
    <dgm:cxn modelId="{1A475571-7199-4C70-A56F-7B7E2049E184}" type="presParOf" srcId="{67C205E2-50E7-42CF-97AC-4C01ABFB7076}" destId="{FC8DA1D1-45A1-47F2-AF9D-741C64D3C2DD}" srcOrd="2" destOrd="0" presId="urn:microsoft.com/office/officeart/2005/8/layout/process4"/>
    <dgm:cxn modelId="{98918B0C-4B35-4603-8019-107EF5B0D877}" type="presParOf" srcId="{52833479-4AA3-47C7-B682-B15D91A331A2}" destId="{824812BD-3644-4434-8C17-8249D168A6C3}" srcOrd="5" destOrd="0" presId="urn:microsoft.com/office/officeart/2005/8/layout/process4"/>
    <dgm:cxn modelId="{BD928038-6462-4CA9-B01B-6B08892BC4A2}" type="presParOf" srcId="{52833479-4AA3-47C7-B682-B15D91A331A2}" destId="{FF1A1B8B-D6A8-4CC8-A88F-B9E15B4CA578}" srcOrd="6" destOrd="0" presId="urn:microsoft.com/office/officeart/2005/8/layout/process4"/>
    <dgm:cxn modelId="{885BBCA9-4AEC-4ED4-AD6B-5054C314C82F}" type="presParOf" srcId="{FF1A1B8B-D6A8-4CC8-A88F-B9E15B4CA578}" destId="{20F07B7F-77C0-4DB7-B7D6-7956818712C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B93678-5C61-4616-91CA-929753642C6F}">
      <dsp:nvSpPr>
        <dsp:cNvPr id="0" name=""/>
        <dsp:cNvSpPr/>
      </dsp:nvSpPr>
      <dsp:spPr>
        <a:xfrm>
          <a:off x="0" y="3312623"/>
          <a:ext cx="6354896" cy="7247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"Mettiti in gioco: pensa sociale, progetta il futuro e COMUNICALO!"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Due gare per coinvolgere il mondo degli studenti </a:t>
          </a:r>
          <a:r>
            <a:rPr lang="it-IT" sz="10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di Scuole Secondarie e Università a </a:t>
          </a:r>
          <a:r>
            <a:rPr lang="it-IT" sz="1000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pensare previdente</a:t>
          </a:r>
          <a:r>
            <a:rPr lang="it-IT" sz="1000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.</a:t>
          </a:r>
          <a:endParaRPr lang="it-IT" sz="1000" kern="12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sp:txBody>
      <dsp:txXfrm>
        <a:off x="0" y="3312623"/>
        <a:ext cx="6354896" cy="724721"/>
      </dsp:txXfrm>
    </dsp:sp>
    <dsp:sp modelId="{F760B62C-16BE-485C-BC9E-347D490E8F41}">
      <dsp:nvSpPr>
        <dsp:cNvPr id="0" name=""/>
        <dsp:cNvSpPr/>
      </dsp:nvSpPr>
      <dsp:spPr>
        <a:xfrm rot="10800000">
          <a:off x="0" y="2208873"/>
          <a:ext cx="6354896" cy="1114621"/>
        </a:xfrm>
        <a:prstGeom prst="upArrowCallou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“Verso una nuova formula di Welfare Mix: un ritorno a Adriano Olivetti”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0"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Una Mostra culturale storico fotografica sulle buone pratiche di Welfare Integrativo di ieri e di oggi</a:t>
          </a:r>
        </a:p>
      </dsp:txBody>
      <dsp:txXfrm rot="10800000">
        <a:off x="0" y="2208873"/>
        <a:ext cx="6354896" cy="1114621"/>
      </dsp:txXfrm>
    </dsp:sp>
    <dsp:sp modelId="{4748557A-89B9-4FC2-8F95-1E5E2E5FAA7C}">
      <dsp:nvSpPr>
        <dsp:cNvPr id="0" name=""/>
        <dsp:cNvSpPr/>
      </dsp:nvSpPr>
      <dsp:spPr>
        <a:xfrm rot="10800000">
          <a:off x="0" y="1105123"/>
          <a:ext cx="6354896" cy="1114621"/>
        </a:xfrm>
        <a:prstGeom prst="upArrowCallou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Oltre 100 relatori per 25 momenti di Meeting</a:t>
          </a:r>
        </a:p>
      </dsp:txBody>
      <dsp:txXfrm>
        <a:off x="0" y="1105123"/>
        <a:ext cx="6354896" cy="391232"/>
      </dsp:txXfrm>
    </dsp:sp>
    <dsp:sp modelId="{B910FAFD-7D1D-401D-BFAE-34CF6301DC3C}">
      <dsp:nvSpPr>
        <dsp:cNvPr id="0" name=""/>
        <dsp:cNvSpPr/>
      </dsp:nvSpPr>
      <dsp:spPr>
        <a:xfrm>
          <a:off x="3102" y="1415790"/>
          <a:ext cx="2116230" cy="49440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>
              <a:latin typeface="Arial" pitchFamily="34" charset="0"/>
              <a:cs typeface="Arial" pitchFamily="34" charset="0"/>
            </a:rPr>
            <a:t>3 Eventi </a:t>
          </a:r>
          <a:r>
            <a:rPr lang="it-IT" sz="1000" kern="1200" dirty="0" smtClean="0">
              <a:latin typeface="Arial" pitchFamily="34" charset="0"/>
              <a:cs typeface="Arial" pitchFamily="34" charset="0"/>
            </a:rPr>
            <a:t>Istituzionali</a:t>
          </a:r>
          <a:endParaRPr lang="it-IT" sz="1000" kern="1200" dirty="0">
            <a:latin typeface="Arial" pitchFamily="34" charset="0"/>
            <a:cs typeface="Arial" pitchFamily="34" charset="0"/>
          </a:endParaRPr>
        </a:p>
      </dsp:txBody>
      <dsp:txXfrm>
        <a:off x="3102" y="1415790"/>
        <a:ext cx="2116230" cy="494401"/>
      </dsp:txXfrm>
    </dsp:sp>
    <dsp:sp modelId="{FAFCE46E-01AA-4F11-804D-D291DBEF18C9}">
      <dsp:nvSpPr>
        <dsp:cNvPr id="0" name=""/>
        <dsp:cNvSpPr/>
      </dsp:nvSpPr>
      <dsp:spPr>
        <a:xfrm>
          <a:off x="2119332" y="1421595"/>
          <a:ext cx="2116230" cy="482790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>
              <a:latin typeface="Arial" pitchFamily="34" charset="0"/>
              <a:cs typeface="Arial" pitchFamily="34" charset="0"/>
            </a:rPr>
            <a:t>5 Convegni Principali</a:t>
          </a:r>
        </a:p>
      </dsp:txBody>
      <dsp:txXfrm>
        <a:off x="2119332" y="1421595"/>
        <a:ext cx="2116230" cy="482790"/>
      </dsp:txXfrm>
    </dsp:sp>
    <dsp:sp modelId="{FC8DA1D1-45A1-47F2-AF9D-741C64D3C2DD}">
      <dsp:nvSpPr>
        <dsp:cNvPr id="0" name=""/>
        <dsp:cNvSpPr/>
      </dsp:nvSpPr>
      <dsp:spPr>
        <a:xfrm>
          <a:off x="4235563" y="1421595"/>
          <a:ext cx="2116230" cy="48279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>
              <a:latin typeface="Arial" pitchFamily="34" charset="0"/>
              <a:cs typeface="Arial" pitchFamily="34" charset="0"/>
            </a:rPr>
            <a:t>18 Seminari e Workshop</a:t>
          </a:r>
        </a:p>
      </dsp:txBody>
      <dsp:txXfrm>
        <a:off x="4235563" y="1421595"/>
        <a:ext cx="2116230" cy="482790"/>
      </dsp:txXfrm>
    </dsp:sp>
    <dsp:sp modelId="{20F07B7F-77C0-4DB7-B7D6-7956818712C6}">
      <dsp:nvSpPr>
        <dsp:cNvPr id="0" name=""/>
        <dsp:cNvSpPr/>
      </dsp:nvSpPr>
      <dsp:spPr>
        <a:xfrm rot="10800000">
          <a:off x="0" y="0"/>
          <a:ext cx="6354896" cy="1114621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Oltre 80 espositori </a:t>
          </a:r>
          <a:r>
            <a:rPr lang="it-IT" sz="1100" b="1" kern="12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con postazioni informatiche per informazioni e estratti conti previdenziali in "diretta"</a:t>
          </a:r>
          <a:r>
            <a:rPr lang="it-IT" sz="1100" kern="1200" dirty="0"/>
            <a:t> </a:t>
          </a:r>
        </a:p>
      </dsp:txBody>
      <dsp:txXfrm rot="10800000">
        <a:off x="0" y="0"/>
        <a:ext cx="6354896" cy="1114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44144-9C47-4278-9F5B-2C83F142C777}" type="datetimeFigureOut">
              <a:rPr lang="it-IT" smtClean="0"/>
              <a:pPr/>
              <a:t>02/12/2011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BA80E-0C37-41EF-90B7-A63A04B65D5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1948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0A57AD-ABCD-421B-8BCA-97DADCCADA64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206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06852" name="Segnaposto numero diapositiva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3BC3C891-FD3B-4E6E-8C33-24AF5CD54A44}" type="slidenum">
              <a:rPr lang="it-IT" sz="1200">
                <a:latin typeface="Calibri" pitchFamily="34" charset="0"/>
              </a:rPr>
              <a:pPr algn="r" defTabSz="457200"/>
              <a:t>3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CAC4C6-B226-4EFA-A182-22C1E474677A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208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08900" name="Segnaposto numero diapositiva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C7C79795-2376-49FE-AF9F-4AB5DB10ECD0}" type="slidenum">
              <a:rPr lang="it-IT" sz="1200">
                <a:latin typeface="Calibri" pitchFamily="34" charset="0"/>
              </a:rPr>
              <a:pPr algn="r" defTabSz="457200"/>
              <a:t>4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CAC4C6-B226-4EFA-A182-22C1E474677A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208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08900" name="Segnaposto numero diapositiva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C7C79795-2376-49FE-AF9F-4AB5DB10ECD0}" type="slidenum">
              <a:rPr lang="it-IT" sz="1200">
                <a:latin typeface="Calibri" pitchFamily="34" charset="0"/>
              </a:rPr>
              <a:pPr algn="r" defTabSz="457200"/>
              <a:t>5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328D9B-340E-4951-B7B9-A423655907A2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210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10948" name="Segnaposto numero diapositiva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8392857A-B290-4365-85C9-86D3D5D64D62}" type="slidenum">
              <a:rPr lang="it-IT" sz="1200">
                <a:latin typeface="Calibri" pitchFamily="34" charset="0"/>
              </a:rPr>
              <a:pPr algn="r" defTabSz="457200"/>
              <a:t>6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2EB91-5995-48F7-BF88-73248BEEF467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2129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212996" name="Segnaposto numero diapositiva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5B781EE9-2B64-4C5F-AD17-F15C5A10B53E}" type="slidenum">
              <a:rPr lang="it-IT" sz="1200">
                <a:latin typeface="Calibri" pitchFamily="34" charset="0"/>
              </a:rPr>
              <a:pPr algn="r" defTabSz="457200"/>
              <a:t>7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A294A9-C401-4FBD-B037-98E9D2F8D5F3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2150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15044" name="Segnaposto numero diapositiva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429FE041-0267-4C5E-835C-249527E09B38}" type="slidenum">
              <a:rPr lang="it-IT" sz="1200">
                <a:latin typeface="Calibri" pitchFamily="34" charset="0"/>
              </a:rPr>
              <a:pPr algn="r" defTabSz="457200"/>
              <a:t>8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584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F03AF6-4230-412D-917C-F95838B46EF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60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3D21FA-B640-40BB-9DB8-FFE293544AC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EAEB-71F0-43C3-937E-413126B3B298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CF66-2A32-40BA-BAFB-2037F71FDE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BB03-3198-4C1E-A9EE-D9CD7F31D2DE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1DB4-F100-4A3E-A4C8-A7E380F98BD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09CA7-43B9-4DC1-B52C-B60499C2BD0C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7C75B-F2AD-417E-9F32-EF6BA5CDA7B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52EB86-1259-42BD-8C48-AEFA918D4790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D2F5-8D04-47C9-B308-B5FEB29BFA9D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EAC9-A618-4194-BA01-64AC68AA3A0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B1BDB-FFB9-4595-B30E-0CE0A85EE9EF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C34D1-E901-4A26-A1BA-71A39F675B8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BD35-F03F-43EC-8ECA-C70D38395386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092D-7584-43EA-A3E9-AA5D9496CE2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B469-9A13-4549-AE9E-3F7759C5F42A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1A95-A822-41A0-AC35-008FD831B87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AFD7F-F706-46B4-9017-FEF1538EEF63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E0E4-FB8A-4D9D-9D9C-B65DC1FF8D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C474D-73B5-4519-9321-83A182E993BF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CE84-8EE5-4169-874B-C49844F8DCF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31E-3AC3-4233-B5DA-0F2F15AC30E2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4042-7F94-424B-8063-D1ABC1ED52A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51C3E-8E6B-4309-B186-8A510B2D9E65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65F2-5F04-42B4-AC6A-C0200C1111F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9F872D-37A4-4B56-8C97-BC88BE92E95B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CB437D-9DE2-49B9-994F-F235EC3B57E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Office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Foglio_di_lavoro_di_Microsoft_Office_Excel2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Foglio_di_lavoro_di_Microsoft_Office_Excel3.xls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82882" y="5964702"/>
            <a:ext cx="7526214" cy="309489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002060"/>
                </a:solidFill>
              </a:rPr>
              <a:t>*: il campione include i bilanci di 42 fondi pensione pre-esistenti rappresentanti ca. il 70% degli </a:t>
            </a:r>
            <a:r>
              <a:rPr lang="it-IT" sz="1200" dirty="0" err="1" smtClean="0">
                <a:solidFill>
                  <a:srgbClr val="002060"/>
                </a:solidFill>
              </a:rPr>
              <a:t>asset</a:t>
            </a:r>
            <a:r>
              <a:rPr lang="it-IT" sz="1200" dirty="0" smtClean="0">
                <a:solidFill>
                  <a:srgbClr val="002060"/>
                </a:solidFill>
              </a:rPr>
              <a:t> del segmento</a:t>
            </a:r>
            <a:endParaRPr lang="it-IT" sz="1200" dirty="0">
              <a:solidFill>
                <a:srgbClr val="002060"/>
              </a:solidFill>
            </a:endParaRPr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182883" y="928468"/>
          <a:ext cx="8792306" cy="5036234"/>
        </p:xfrm>
        <a:graphic>
          <a:graphicData uri="http://schemas.openxmlformats.org/presentationml/2006/ole">
            <p:oleObj spid="_x0000_s7180" name="Foglio di lavoro" r:id="rId3" imgW="4695891" imgH="4572135" progId="Excel.Sheet.12">
              <p:embed/>
            </p:oleObj>
          </a:graphicData>
        </a:graphic>
      </p:graphicFrame>
      <p:sp>
        <p:nvSpPr>
          <p:cNvPr id="5" name="Rettangolo 4"/>
          <p:cNvSpPr/>
          <p:nvPr/>
        </p:nvSpPr>
        <p:spPr>
          <a:xfrm>
            <a:off x="182883" y="6513342"/>
            <a:ext cx="2208625" cy="15474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Fonte: </a:t>
            </a:r>
            <a:r>
              <a:rPr lang="it-IT" dirty="0" err="1" smtClean="0">
                <a:solidFill>
                  <a:schemeClr val="tx2"/>
                </a:solidFill>
              </a:rPr>
              <a:t>Prometeia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1688"/>
            <a:ext cx="8229600" cy="11953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PATRIMONI DESTINATI A PRESTAZIONI SOCIALI</a:t>
            </a:r>
            <a:br>
              <a:rPr lang="en-US" sz="27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PATRIMONIO TOTALE </a:t>
            </a:r>
            <a:r>
              <a:rPr lang="en-US" sz="2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PRINCIPALI INVESTITORI ISTITUZIONALI DEL PAESE</a:t>
            </a:r>
            <a:r>
              <a:rPr lang="en-US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457200" y="2616200"/>
          <a:ext cx="8229600" cy="30386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/>
                <a:gridCol w="1747911"/>
                <a:gridCol w="1702191"/>
                <a:gridCol w="2722098"/>
              </a:tblGrid>
              <a:tr h="50072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</a:tr>
              <a:tr h="50072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/>
                </a:tc>
              </a:tr>
              <a:tr h="50072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/>
                </a:tc>
              </a:tr>
              <a:tr h="50072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/>
                </a:tc>
              </a:tr>
              <a:tr h="50072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535018"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latin typeface="Apex New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latin typeface="Apex New Book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latin typeface="Apex New Book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7200" y="2433638"/>
          <a:ext cx="8229600" cy="3538537"/>
        </p:xfrm>
        <a:graphic>
          <a:graphicData uri="http://schemas.openxmlformats.org/presentationml/2006/ole">
            <p:oleObj spid="_x0000_s5134" name="Foglio di lavoro" r:id="rId4" imgW="4086095" imgH="1142899" progId="Excel.Sheet.12">
              <p:embed/>
            </p:oleObj>
          </a:graphicData>
        </a:graphic>
      </p:graphicFrame>
      <p:sp>
        <p:nvSpPr>
          <p:cNvPr id="7" name="Rettangolo 6"/>
          <p:cNvSpPr/>
          <p:nvPr/>
        </p:nvSpPr>
        <p:spPr>
          <a:xfrm>
            <a:off x="457199" y="5972175"/>
            <a:ext cx="7251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100" dirty="0" smtClean="0">
                <a:solidFill>
                  <a:srgbClr val="002060"/>
                </a:solidFill>
                <a:latin typeface="Calibri"/>
              </a:rPr>
              <a:t>*: il campione include i bilanci di 42 fondi pensione pre-esistenti rappresentanti ca. il 70% degli </a:t>
            </a:r>
            <a:r>
              <a:rPr lang="it-IT" sz="1100" dirty="0" err="1" smtClean="0">
                <a:solidFill>
                  <a:srgbClr val="002060"/>
                </a:solidFill>
                <a:latin typeface="Calibri"/>
              </a:rPr>
              <a:t>asset</a:t>
            </a:r>
            <a:r>
              <a:rPr lang="it-IT" sz="1100" dirty="0" smtClean="0">
                <a:solidFill>
                  <a:srgbClr val="002060"/>
                </a:solidFill>
                <a:latin typeface="Calibri"/>
              </a:rPr>
              <a:t> del segmento</a:t>
            </a:r>
            <a:endParaRPr lang="it-IT" sz="11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4"/>
          <p:cNvGraphicFramePr>
            <a:graphicFrameLocks noGrp="1" noChangeAspect="1"/>
          </p:cNvGraphicFramePr>
          <p:nvPr>
            <p:ph/>
          </p:nvPr>
        </p:nvGraphicFramePr>
        <p:xfrm>
          <a:off x="396875" y="1006475"/>
          <a:ext cx="8423275" cy="5735638"/>
        </p:xfrm>
        <a:graphic>
          <a:graphicData uri="http://schemas.openxmlformats.org/presentationml/2006/ole">
            <p:oleObj spid="_x0000_s35853" name="Worksheet" r:id="rId3" imgW="6696153" imgH="4648256" progId="Excel.Sheet.8">
              <p:embed/>
            </p:oleObj>
          </a:graphicData>
        </a:graphic>
      </p:graphicFrame>
      <p:sp>
        <p:nvSpPr>
          <p:cNvPr id="2" name="Title 1"/>
          <p:cNvSpPr>
            <a:spLocks/>
          </p:cNvSpPr>
          <p:nvPr/>
        </p:nvSpPr>
        <p:spPr bwMode="auto">
          <a:xfrm>
            <a:off x="468313" y="260350"/>
            <a:ext cx="8229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Rendimenti 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3, 5, 10, 15 anni (</a:t>
            </a:r>
            <a:r>
              <a:rPr lang="it-IT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annualizzati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4"/>
          <p:cNvGraphicFramePr>
            <a:graphicFrameLocks noGrp="1" noChangeAspect="1"/>
          </p:cNvGraphicFramePr>
          <p:nvPr>
            <p:ph/>
          </p:nvPr>
        </p:nvGraphicFramePr>
        <p:xfrm>
          <a:off x="-9525" y="1128713"/>
          <a:ext cx="8950325" cy="5321300"/>
        </p:xfrm>
        <a:graphic>
          <a:graphicData uri="http://schemas.openxmlformats.org/presentationml/2006/ole">
            <p:oleObj spid="_x0000_s36877" name="Grafico" r:id="rId3" imgW="8924925" imgH="5305425" progId="Excel.Sheet.8">
              <p:embed/>
            </p:oleObj>
          </a:graphicData>
        </a:graphic>
      </p:graphicFrame>
      <p:sp>
        <p:nvSpPr>
          <p:cNvPr id="2" name="Title 1"/>
          <p:cNvSpPr>
            <a:spLocks/>
          </p:cNvSpPr>
          <p:nvPr/>
        </p:nvSpPr>
        <p:spPr bwMode="auto">
          <a:xfrm>
            <a:off x="468313" y="333375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Media 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Ultimi 3 anni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468313" y="333375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Media 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Ultimi 5 anni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10248" name="Object 8"/>
          <p:cNvGraphicFramePr>
            <a:graphicFrameLocks noGrp="1" noChangeAspect="1"/>
          </p:cNvGraphicFramePr>
          <p:nvPr>
            <p:ph/>
          </p:nvPr>
        </p:nvGraphicFramePr>
        <p:xfrm>
          <a:off x="0" y="981075"/>
          <a:ext cx="9144000" cy="5472113"/>
        </p:xfrm>
        <a:graphic>
          <a:graphicData uri="http://schemas.openxmlformats.org/presentationml/2006/ole">
            <p:oleObj spid="_x0000_s37901" name="Grafico" r:id="rId3" imgW="11791950" imgH="57626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468313" y="333375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Media 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Ultimi 10 anni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987425"/>
          <a:ext cx="9153525" cy="5157788"/>
        </p:xfrm>
        <a:graphic>
          <a:graphicData uri="http://schemas.openxmlformats.org/presentationml/2006/ole">
            <p:oleObj spid="_x0000_s38925" name="Grafico" r:id="rId3" imgW="9229725" imgH="52006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468313" y="333375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Media </a:t>
            </a:r>
            <a:r>
              <a:rPr lang="it-I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Ultimi 15 anni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987425"/>
          <a:ext cx="9153525" cy="5465763"/>
        </p:xfrm>
        <a:graphic>
          <a:graphicData uri="http://schemas.openxmlformats.org/presentationml/2006/ole">
            <p:oleObj spid="_x0000_s39949" name="Grafico" r:id="rId3" imgW="9229725" imgH="52006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841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Rendimenti a 3, 5, 10, 15 anni (</a:t>
            </a:r>
            <a:r>
              <a:rPr lang="it-IT" sz="24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annualizzati</a:t>
            </a:r>
            <a:r>
              <a:rPr lang="it-IT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/>
          </a:p>
        </p:txBody>
      </p:sp>
      <p:sp>
        <p:nvSpPr>
          <p:cNvPr id="307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57200" y="1223963"/>
          <a:ext cx="8229600" cy="5092700"/>
        </p:xfrm>
        <a:graphic>
          <a:graphicData uri="http://schemas.openxmlformats.org/presentationml/2006/ole">
            <p:oleObj spid="_x0000_s1037" name="Foglio di lavoro" r:id="rId4" imgW="6229425" imgH="5010237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9152" y="1927274"/>
            <a:ext cx="82436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it-IT" sz="2000" dirty="0" smtClean="0"/>
              <a:t> I titoli di Stato, veri beni rifugio in tempi di crisi, ora non sono più così sicuri. Quali i mercati o le attività reali più promettenti e con minor rischio? </a:t>
            </a:r>
          </a:p>
          <a:p>
            <a:pPr>
              <a:buClr>
                <a:srgbClr val="FF6600"/>
              </a:buClr>
            </a:pPr>
            <a:endParaRPr lang="it-IT" sz="2000" dirty="0" smtClean="0"/>
          </a:p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it-IT" sz="2000" dirty="0" smtClean="0"/>
              <a:t>Assisteremo ancora a una divaricazione tra mercati maturi e emergenti; con quali modalità approcciare questi difficili mercati? </a:t>
            </a:r>
          </a:p>
          <a:p>
            <a:pPr>
              <a:buClr>
                <a:srgbClr val="FF6600"/>
              </a:buClr>
            </a:pPr>
            <a:endParaRPr lang="it-IT" sz="2000" dirty="0" smtClean="0"/>
          </a:p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it-IT" sz="2000" dirty="0" smtClean="0"/>
              <a:t>E il mercato interno? come investire per contribuire allo sviluppo del Paese mantenendo però i tassi di rendimento obiettivo indispensabili per gli equilibri di queste gestioni: infrastrutture, partecipazioni miste pubblico - privato, private </a:t>
            </a:r>
            <a:r>
              <a:rPr lang="it-IT" sz="2000" dirty="0" err="1" smtClean="0"/>
              <a:t>equity</a:t>
            </a:r>
            <a:r>
              <a:rPr lang="it-IT" sz="2000" dirty="0" smtClean="0"/>
              <a:t>, energie rinnovabili, nuove "cambiali finanziarie", titoli corporate, azioni?  </a:t>
            </a: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2447778" y="1139483"/>
            <a:ext cx="3601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it-IT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9152" y="2194560"/>
            <a:ext cx="82436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it-IT" sz="2000" dirty="0" smtClean="0"/>
              <a:t>  Ne parleremo con i nostri ospiti a iniziare dal premio Nobel</a:t>
            </a:r>
          </a:p>
          <a:p>
            <a:pPr>
              <a:buClr>
                <a:srgbClr val="FF6600"/>
              </a:buClr>
              <a:buFont typeface="Wingdings" pitchFamily="2" charset="2"/>
              <a:buChar char="Ø"/>
            </a:pPr>
            <a:endParaRPr lang="it-IT" sz="2000" dirty="0" smtClean="0"/>
          </a:p>
          <a:p>
            <a:pPr>
              <a:buClr>
                <a:srgbClr val="FF6600"/>
              </a:buClr>
              <a:buFont typeface="Wingdings" pitchFamily="2" charset="2"/>
              <a:buChar char="Ø"/>
            </a:pPr>
            <a:endParaRPr lang="it-IT" sz="2000" dirty="0" smtClean="0"/>
          </a:p>
          <a:p>
            <a:pPr>
              <a:buClr>
                <a:srgbClr val="FF6600"/>
              </a:buClr>
              <a:buFont typeface="Wingdings" pitchFamily="2" charset="2"/>
              <a:buChar char="Ø"/>
            </a:pPr>
            <a:r>
              <a:rPr lang="it-IT" sz="2000" dirty="0" smtClean="0"/>
              <a:t>  </a:t>
            </a:r>
            <a:r>
              <a:rPr lang="it-IT" sz="2000" dirty="0" smtClean="0">
                <a:solidFill>
                  <a:srgbClr val="FF6600"/>
                </a:solidFill>
              </a:rPr>
              <a:t>Nella sessione del pomeriggio seguirà una anteprima sul possibile nuovo schema del DM 703, nel commento del Ministero dell’Economia e della </a:t>
            </a:r>
            <a:r>
              <a:rPr lang="it-IT" sz="2000" dirty="0" err="1" smtClean="0">
                <a:solidFill>
                  <a:srgbClr val="FF6600"/>
                </a:solidFill>
              </a:rPr>
              <a:t>Covip</a:t>
            </a:r>
            <a:r>
              <a:rPr lang="it-IT" sz="2000" dirty="0" smtClean="0">
                <a:solidFill>
                  <a:srgbClr val="FF6600"/>
                </a:solidFill>
              </a:rPr>
              <a:t>, completato da un dibattito tra le </a:t>
            </a:r>
            <a:r>
              <a:rPr lang="it-IT" sz="2000" dirty="0" err="1" smtClean="0">
                <a:solidFill>
                  <a:srgbClr val="FF6600"/>
                </a:solidFill>
              </a:rPr>
              <a:t>autority</a:t>
            </a:r>
            <a:r>
              <a:rPr lang="it-IT" sz="2000" dirty="0" smtClean="0">
                <a:solidFill>
                  <a:srgbClr val="FF6600"/>
                </a:solidFill>
              </a:rPr>
              <a:t> e i responsabili delle Casse e Fondi vigilati.</a:t>
            </a:r>
          </a:p>
          <a:p>
            <a:pPr>
              <a:buClr>
                <a:srgbClr val="FF6600"/>
              </a:buClr>
            </a:pPr>
            <a:endParaRPr lang="it-IT" sz="2000" dirty="0" smtClean="0"/>
          </a:p>
        </p:txBody>
      </p:sp>
      <p:sp>
        <p:nvSpPr>
          <p:cNvPr id="3" name="Rettangolo 2"/>
          <p:cNvSpPr/>
          <p:nvPr/>
        </p:nvSpPr>
        <p:spPr>
          <a:xfrm>
            <a:off x="2447778" y="1139483"/>
            <a:ext cx="3601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it-IT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2306" y="1744744"/>
            <a:ext cx="1494570" cy="719251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95534" y="1068815"/>
            <a:ext cx="8952932" cy="4799722"/>
            <a:chOff x="95534" y="1068815"/>
            <a:chExt cx="8952932" cy="4799722"/>
          </a:xfrm>
        </p:grpSpPr>
        <p:sp>
          <p:nvSpPr>
            <p:cNvPr id="37" name="Rettangolo 36"/>
            <p:cNvSpPr/>
            <p:nvPr/>
          </p:nvSpPr>
          <p:spPr>
            <a:xfrm>
              <a:off x="95534" y="1068815"/>
              <a:ext cx="8952932" cy="479972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162808" y="1096111"/>
              <a:ext cx="8694591" cy="4639219"/>
              <a:chOff x="162808" y="1068815"/>
              <a:chExt cx="8765103" cy="4639219"/>
            </a:xfrm>
          </p:grpSpPr>
          <p:pic>
            <p:nvPicPr>
              <p:cNvPr id="40982" name="Picture 1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94298" y="3832138"/>
                <a:ext cx="8535805" cy="229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1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82922" y="4762474"/>
                <a:ext cx="8535805" cy="229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83" name="Picture 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9875" y="4071589"/>
                <a:ext cx="5375208" cy="7289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0988" name="Gruppo 40987"/>
              <p:cNvGrpSpPr/>
              <p:nvPr/>
            </p:nvGrpSpPr>
            <p:grpSpPr>
              <a:xfrm>
                <a:off x="466555" y="4937340"/>
                <a:ext cx="8057872" cy="770694"/>
                <a:chOff x="302779" y="4937340"/>
                <a:chExt cx="8057872" cy="770694"/>
              </a:xfrm>
            </p:grpSpPr>
            <p:pic>
              <p:nvPicPr>
                <p:cNvPr id="40984" name="Picture 2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779" y="4941563"/>
                  <a:ext cx="6163425" cy="713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986" name="Picture 2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9852" y="4973350"/>
                  <a:ext cx="1190189" cy="7346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987" name="Picture 24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83690" y="4937340"/>
                  <a:ext cx="676961" cy="7706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40989" name="Picture 2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781" y="1068815"/>
                <a:ext cx="8568618" cy="81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90" name="Picture 2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81"/>
              <a:stretch/>
            </p:blipFill>
            <p:spPr bwMode="auto">
              <a:xfrm>
                <a:off x="162808" y="1861657"/>
                <a:ext cx="6101516" cy="626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91" name="Picture 27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40105"/>
              <a:stretch/>
            </p:blipFill>
            <p:spPr bwMode="auto">
              <a:xfrm>
                <a:off x="6155140" y="1884565"/>
                <a:ext cx="2772771" cy="6415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28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317" y="2484417"/>
                <a:ext cx="3548145" cy="691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9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1645" y="2507660"/>
                <a:ext cx="4510216" cy="6679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31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386" y="3155069"/>
                <a:ext cx="3499643" cy="630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92" name="Picture 3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137" y="3239932"/>
                <a:ext cx="5038774" cy="545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95534" y="1068815"/>
            <a:ext cx="8952932" cy="4799722"/>
            <a:chOff x="95534" y="1068815"/>
            <a:chExt cx="8952932" cy="4799722"/>
          </a:xfrm>
        </p:grpSpPr>
        <p:sp>
          <p:nvSpPr>
            <p:cNvPr id="4" name="Rettangolo 3"/>
            <p:cNvSpPr/>
            <p:nvPr/>
          </p:nvSpPr>
          <p:spPr>
            <a:xfrm>
              <a:off x="95534" y="1068815"/>
              <a:ext cx="8952932" cy="479972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162808" y="1096111"/>
              <a:ext cx="8694591" cy="4639219"/>
              <a:chOff x="162808" y="1068815"/>
              <a:chExt cx="8765103" cy="4639219"/>
            </a:xfrm>
          </p:grpSpPr>
          <p:pic>
            <p:nvPicPr>
              <p:cNvPr id="6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94298" y="3832138"/>
                <a:ext cx="8535805" cy="229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82922" y="4762474"/>
                <a:ext cx="8535805" cy="229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9875" y="4071589"/>
                <a:ext cx="5375208" cy="7289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" name="Gruppo 8"/>
              <p:cNvGrpSpPr/>
              <p:nvPr/>
            </p:nvGrpSpPr>
            <p:grpSpPr>
              <a:xfrm>
                <a:off x="466555" y="4937340"/>
                <a:ext cx="8057872" cy="770694"/>
                <a:chOff x="302779" y="4937340"/>
                <a:chExt cx="8057872" cy="770694"/>
              </a:xfrm>
            </p:grpSpPr>
            <p:pic>
              <p:nvPicPr>
                <p:cNvPr id="17" name="Picture 2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779" y="4941563"/>
                  <a:ext cx="6163425" cy="713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2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9852" y="4973350"/>
                  <a:ext cx="1190189" cy="7346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9" name="Picture 24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83690" y="4937340"/>
                  <a:ext cx="676961" cy="7706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0" name="Picture 2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781" y="1068815"/>
                <a:ext cx="8568618" cy="81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6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81"/>
              <a:stretch/>
            </p:blipFill>
            <p:spPr bwMode="auto">
              <a:xfrm>
                <a:off x="162808" y="1861657"/>
                <a:ext cx="6101516" cy="626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7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40105"/>
              <a:stretch/>
            </p:blipFill>
            <p:spPr bwMode="auto">
              <a:xfrm>
                <a:off x="6155140" y="1884565"/>
                <a:ext cx="2772771" cy="6415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317" y="2484417"/>
                <a:ext cx="3548145" cy="691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1645" y="2507660"/>
                <a:ext cx="4510216" cy="6679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3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386" y="3155069"/>
                <a:ext cx="3499643" cy="630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3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137" y="3239932"/>
                <a:ext cx="5038774" cy="545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-2339975" y="5229225"/>
            <a:ext cx="104409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Organizzazione a cura di: </a:t>
            </a:r>
            <a:br>
              <a:rPr lang="it-IT" sz="2000" b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endParaRPr lang="it-IT" sz="2000" b="1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 flipH="1">
            <a:off x="539750" y="2349500"/>
            <a:ext cx="8280400" cy="287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720000" algn="just">
              <a:spcAft>
                <a:spcPts val="600"/>
              </a:spcAft>
              <a:buClr>
                <a:srgbClr val="FF9933"/>
              </a:buClr>
              <a:buFont typeface="Wingdings" pitchFamily="2" charset="2"/>
              <a:buChar char="§"/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3.OOO visitatori</a:t>
            </a:r>
          </a:p>
          <a:p>
            <a:pPr marL="457200" indent="-720000" algn="just">
              <a:spcAft>
                <a:spcPts val="600"/>
              </a:spcAft>
              <a:buClr>
                <a:srgbClr val="FF9933"/>
              </a:buClr>
              <a:buFont typeface="Wingdings" pitchFamily="2" charset="2"/>
              <a:buChar char="§"/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stand interattivi</a:t>
            </a:r>
          </a:p>
          <a:p>
            <a:pPr marL="457200" indent="-720000" algn="just">
              <a:spcAft>
                <a:spcPts val="600"/>
              </a:spcAft>
              <a:buClr>
                <a:srgbClr val="FF9933"/>
              </a:buClr>
              <a:buFont typeface="Wingdings" pitchFamily="2" charset="2"/>
              <a:buChar char="§"/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convegni</a:t>
            </a:r>
          </a:p>
          <a:p>
            <a:pPr marL="457200" indent="-720000" algn="just">
              <a:spcAft>
                <a:spcPts val="600"/>
              </a:spcAft>
              <a:buClr>
                <a:srgbClr val="FF9933"/>
              </a:buClr>
              <a:buFont typeface="Wingdings" pitchFamily="2" charset="2"/>
              <a:buChar char="§"/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università collegate</a:t>
            </a:r>
          </a:p>
          <a:p>
            <a:pPr marL="457200" indent="-720000" algn="just">
              <a:buClr>
                <a:srgbClr val="FF9933"/>
              </a:buClr>
              <a:buFont typeface="Wingdings" pitchFamily="2" charset="2"/>
              <a:buChar char="§"/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Presenti i maggiori media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323850" y="692150"/>
            <a:ext cx="9864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PIU’ GRANDE EVENTO PREVIDENZIALE DELL’ANNO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202"/>
          <a:stretch/>
        </p:blipFill>
        <p:spPr>
          <a:xfrm>
            <a:off x="2292302" y="1509345"/>
            <a:ext cx="4545226" cy="9755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5574" y="5201929"/>
            <a:ext cx="1665555" cy="91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-664170" y="4293677"/>
            <a:ext cx="10442576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2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  <a:t>Organizzazione a cura di: </a:t>
            </a:r>
            <a:br>
              <a:rPr lang="it-IT" sz="2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endParaRPr lang="it-IT" sz="20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396875" y="765175"/>
            <a:ext cx="9864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Anche nel 2012 torna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PIU’ GRANDE EVENTO PREVIDENZIALE DELL’ANNO</a:t>
            </a:r>
          </a:p>
        </p:txBody>
      </p:sp>
      <p:sp>
        <p:nvSpPr>
          <p:cNvPr id="207877" name="CasellaDiTesto 6"/>
          <p:cNvSpPr txBox="1">
            <a:spLocks noChangeArrowheads="1"/>
          </p:cNvSpPr>
          <p:nvPr/>
        </p:nvSpPr>
        <p:spPr bwMode="auto">
          <a:xfrm>
            <a:off x="827881" y="3853080"/>
            <a:ext cx="748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/>
              <a:t>Milano, 10-11-12 Maggio 2012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31829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FreesiaUPC" pitchFamily="34" charset="-34"/>
              </a:rPr>
              <a:t>Pensione, salute: conoscere per progettare meglio il proprio futuro ®</a:t>
            </a: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405"/>
          <a:stretch/>
        </p:blipFill>
        <p:spPr>
          <a:xfrm>
            <a:off x="1760566" y="1785441"/>
            <a:ext cx="5308980" cy="146720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6390" y="4972823"/>
            <a:ext cx="1665555" cy="91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396875" y="765175"/>
            <a:ext cx="98647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Anche nel 2012 torna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PIU’ GRANDE EVENTO PREVIDENZIALE DELL’ANNO</a:t>
            </a:r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xmlns="" val="2164845250"/>
              </p:ext>
            </p:extLst>
          </p:nvPr>
        </p:nvGraphicFramePr>
        <p:xfrm>
          <a:off x="1492567" y="1844676"/>
          <a:ext cx="6354896" cy="4038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801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409929" y="1984353"/>
            <a:ext cx="8229600" cy="28813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it-IT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>
              <a:spcAft>
                <a:spcPts val="1200"/>
              </a:spcAft>
              <a:defRPr/>
            </a:pP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IL COMITATO PROMOTORE 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DELL’EVENTO</a:t>
            </a:r>
            <a:endParaRPr lang="it-IT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it-IT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ACRI;  </a:t>
            </a:r>
            <a:r>
              <a:rPr lang="it-IT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Adepp</a:t>
            </a:r>
            <a:r>
              <a:rPr lang="it-IT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it-IT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Assofondipensione</a:t>
            </a:r>
            <a:r>
              <a:rPr lang="it-IT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it-IT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Assoprevidenza</a:t>
            </a:r>
            <a:r>
              <a:rPr lang="it-IT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it-IT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it-IT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Consorzio Patti Chiari;  FEBAF, </a:t>
            </a:r>
            <a:r>
              <a:rPr lang="it-IT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Federazione delle banche delle assicurazioni e della finanza</a:t>
            </a:r>
            <a:r>
              <a:rPr lang="it-IT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Fondazione Marisa </a:t>
            </a:r>
            <a:r>
              <a:rPr lang="it-IT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Belisario; Rete </a:t>
            </a:r>
            <a:r>
              <a:rPr lang="it-IT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Imprese </a:t>
            </a:r>
            <a:r>
              <a:rPr lang="it-IT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Italia </a:t>
            </a:r>
          </a:p>
          <a:p>
            <a:pPr algn="ctr">
              <a:spcAft>
                <a:spcPts val="1200"/>
              </a:spcAft>
              <a:defRPr/>
            </a:pPr>
            <a:endParaRPr lang="it-IT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>
              <a:defRPr/>
            </a:pP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ALTO </a:t>
            </a: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PATRONATO DELLA PRESIDENZA DELLA REPUBBLICA ITALIANA</a:t>
            </a:r>
          </a:p>
          <a:p>
            <a:pPr algn="ctr" defTabSz="457200">
              <a:defRPr/>
            </a:pPr>
            <a:endParaRPr lang="it-IT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52413" y="836613"/>
            <a:ext cx="986472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GNP 2012, IL PIU’ GRANDE EVENTO PREVIDENZIALE DELL’ANNO </a:t>
            </a:r>
          </a:p>
        </p:txBody>
      </p:sp>
      <p:sp>
        <p:nvSpPr>
          <p:cNvPr id="209923" name="CasellaDiTesto 10"/>
          <p:cNvSpPr txBox="1">
            <a:spLocks noChangeArrowheads="1"/>
          </p:cNvSpPr>
          <p:nvPr/>
        </p:nvSpPr>
        <p:spPr bwMode="auto">
          <a:xfrm>
            <a:off x="2195513" y="5476875"/>
            <a:ext cx="7561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/>
              <a:t>Milano, 10-11-12 Maggio 2012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405"/>
          <a:stretch/>
        </p:blipFill>
        <p:spPr>
          <a:xfrm>
            <a:off x="729929" y="5086022"/>
            <a:ext cx="3186977" cy="880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52413" y="836613"/>
            <a:ext cx="986472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26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GNP 2012, </a:t>
            </a:r>
            <a:r>
              <a:rPr lang="it-IT" sz="2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PIU’ GRANDE EVENTO PREVIDENZIALE DELL’ANNO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05465" y="1916113"/>
            <a:ext cx="8229600" cy="28813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>
              <a:defRPr/>
            </a:pPr>
            <a:endParaRPr lang="it-IT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>
              <a:spcAft>
                <a:spcPts val="1200"/>
              </a:spcAft>
              <a:defRPr/>
            </a:pP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PARTECIPANTI ALL’EVENTO</a:t>
            </a:r>
          </a:p>
          <a:p>
            <a:pPr algn="ctr">
              <a:defRPr/>
            </a:pPr>
            <a:r>
              <a:rPr lang="it-IT" sz="2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Enti di Previdenza Pubblici; </a:t>
            </a:r>
          </a:p>
          <a:p>
            <a:pPr algn="ctr">
              <a:defRPr/>
            </a:pPr>
            <a:r>
              <a:rPr lang="it-IT" sz="2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Casse Professionali Privatizzate; </a:t>
            </a:r>
          </a:p>
          <a:p>
            <a:pPr algn="ctr">
              <a:spcAft>
                <a:spcPts val="1200"/>
              </a:spcAft>
              <a:defRPr/>
            </a:pPr>
            <a:r>
              <a:rPr lang="it-IT" sz="2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maggiori Operatori di Mercato nel Settore Previdenziale </a:t>
            </a:r>
            <a:endParaRPr lang="it-IT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>
              <a:defRPr/>
            </a:pPr>
            <a:r>
              <a:rPr lang="it-IT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Università 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Istituti di Istruzione Secondaria </a:t>
            </a:r>
          </a:p>
          <a:p>
            <a:pPr algn="ctr" defTabSz="457200">
              <a:defRPr/>
            </a:pP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 tutto il territorio nazionale</a:t>
            </a:r>
            <a:endParaRPr lang="it-IT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457200">
              <a:defRPr/>
            </a:pPr>
            <a:endParaRPr lang="it-IT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971" name="CasellaDiTesto 10"/>
          <p:cNvSpPr txBox="1">
            <a:spLocks noChangeArrowheads="1"/>
          </p:cNvSpPr>
          <p:nvPr/>
        </p:nvSpPr>
        <p:spPr bwMode="auto">
          <a:xfrm>
            <a:off x="2195513" y="5476875"/>
            <a:ext cx="7561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/>
              <a:t>Milano, 10-11-12 Maggio 2012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405"/>
          <a:stretch/>
        </p:blipFill>
        <p:spPr>
          <a:xfrm>
            <a:off x="729929" y="5086022"/>
            <a:ext cx="3200625" cy="884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2489178"/>
            <a:ext cx="9144000" cy="1512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Sono aperte le richieste per la partecipazione con stand </a:t>
            </a:r>
          </a:p>
          <a:p>
            <a:pPr algn="ctr" defTabSz="4572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it-IT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ai convegni con spazi e visibilità maggiori</a:t>
            </a:r>
          </a:p>
          <a:p>
            <a:pPr algn="ctr" defTabSz="457200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it-IT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 informazioni:</a:t>
            </a:r>
          </a:p>
          <a:p>
            <a:pPr algn="ctr" defTabSz="457200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it-IT" sz="2400" b="1" dirty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WWW.ITINERARIPREVIDENZIALI.IT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52413" y="836613"/>
            <a:ext cx="986472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GNP 2012, IL PIU’ GRANDE EVENTO PREVIDENZIALE DELL’ANNO </a:t>
            </a:r>
          </a:p>
        </p:txBody>
      </p:sp>
      <p:sp>
        <p:nvSpPr>
          <p:cNvPr id="214019" name="CasellaDiTesto 9"/>
          <p:cNvSpPr txBox="1">
            <a:spLocks noChangeArrowheads="1"/>
          </p:cNvSpPr>
          <p:nvPr/>
        </p:nvSpPr>
        <p:spPr bwMode="auto">
          <a:xfrm>
            <a:off x="2195513" y="5476875"/>
            <a:ext cx="7561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/>
              <a:t>Milano, 10-11-12 Maggio 2012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405"/>
          <a:stretch/>
        </p:blipFill>
        <p:spPr>
          <a:xfrm>
            <a:off x="729929" y="5086022"/>
            <a:ext cx="3214273" cy="88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9152" y="1927274"/>
            <a:ext cx="82436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6600"/>
              </a:buClr>
              <a:buFont typeface="Wingdings" pitchFamily="2" charset="2"/>
              <a:buChar char="Ø"/>
            </a:pPr>
            <a:r>
              <a:rPr lang="it-IT" sz="2000" dirty="0" smtClean="0"/>
              <a:t>  Se le strategie di investimento e la conoscenza dei mercati mondiali sono fondamentali in periodi normali, </a:t>
            </a:r>
            <a:r>
              <a:rPr lang="it-IT" sz="2000" dirty="0" smtClean="0">
                <a:solidFill>
                  <a:srgbClr val="FF6600"/>
                </a:solidFill>
              </a:rPr>
              <a:t>nella odierna situazione di crisi finanziaria, economica e di stabilità di interi stati nazionali, divengono vitali </a:t>
            </a:r>
          </a:p>
          <a:p>
            <a:pPr algn="just">
              <a:buClr>
                <a:srgbClr val="FF6600"/>
              </a:buClr>
            </a:pPr>
            <a:endParaRPr lang="it-IT" sz="2000" dirty="0" smtClean="0">
              <a:solidFill>
                <a:srgbClr val="FF6600"/>
              </a:solidFill>
            </a:endParaRPr>
          </a:p>
          <a:p>
            <a:pPr algn="just">
              <a:buClr>
                <a:srgbClr val="FF6600"/>
              </a:buClr>
              <a:buFont typeface="Wingdings" pitchFamily="2" charset="2"/>
              <a:buChar char="Ø"/>
            </a:pPr>
            <a:r>
              <a:rPr lang="it-IT" sz="2000" dirty="0" smtClean="0"/>
              <a:t>  Quali strategie adottare nel 2012 per difendere i patrimoni destinati a prestazioni previdenziali e sociali? </a:t>
            </a:r>
          </a:p>
          <a:p>
            <a:pPr algn="just">
              <a:buClr>
                <a:srgbClr val="FF6600"/>
              </a:buClr>
              <a:buFont typeface="Wingdings" pitchFamily="2" charset="2"/>
              <a:buChar char="Ø"/>
            </a:pPr>
            <a:endParaRPr lang="it-IT" sz="20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Clr>
                <a:srgbClr val="FF6600"/>
              </a:buClr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Vediamo la dimensione dei patrimoni e dei flussi</a:t>
            </a:r>
          </a:p>
          <a:p>
            <a:pPr algn="just">
              <a:buClr>
                <a:srgbClr val="FF6600"/>
              </a:buClr>
              <a:buFont typeface="Wingdings" pitchFamily="2" charset="2"/>
              <a:buChar char="Ø"/>
            </a:pPr>
            <a:endParaRPr lang="it-IT" sz="20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buClr>
                <a:srgbClr val="FF6600"/>
              </a:buClr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Valuteremo poi i risultati offerti dai mercati rapportati ai rendimenti obiettivo delle gestioni</a:t>
            </a:r>
            <a:endParaRPr lang="it-IT" sz="20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447778" y="1139483"/>
            <a:ext cx="3601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it-IT" sz="24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648</Words>
  <Application>Microsoft Office PowerPoint</Application>
  <PresentationFormat>Presentazione su schermo (4:3)</PresentationFormat>
  <Paragraphs>89</Paragraphs>
  <Slides>20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Office Theme</vt:lpstr>
      <vt:lpstr>Foglio di lavoro</vt:lpstr>
      <vt:lpstr>Worksheet</vt:lpstr>
      <vt:lpstr>Grafico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    I PATRIMONI DESTINATI A PRESTAZIONI SOCIALI  IL PATRIMONIO TOTALE DEI PRINCIPALI INVESTITORI ISTITUZIONALI DEL PAESE  </vt:lpstr>
      <vt:lpstr>Diapositiva 12</vt:lpstr>
      <vt:lpstr>Diapositiva 13</vt:lpstr>
      <vt:lpstr>Diapositiva 14</vt:lpstr>
      <vt:lpstr>Diapositiva 15</vt:lpstr>
      <vt:lpstr>Diapositiva 16</vt:lpstr>
      <vt:lpstr>Rendimenti a 3, 5, 10, 15 anni (annualizzati)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Flavia</dc:creator>
  <cp:lastModifiedBy>topo</cp:lastModifiedBy>
  <cp:revision>51</cp:revision>
  <dcterms:created xsi:type="dcterms:W3CDTF">2011-11-15T14:01:15Z</dcterms:created>
  <dcterms:modified xsi:type="dcterms:W3CDTF">2011-12-02T14:55:23Z</dcterms:modified>
</cp:coreProperties>
</file>